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59" r:id="rId4"/>
    <p:sldId id="262" r:id="rId5"/>
    <p:sldId id="263" r:id="rId6"/>
    <p:sldId id="266" r:id="rId7"/>
    <p:sldId id="264" r:id="rId8"/>
    <p:sldId id="265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5253" autoAdjust="0"/>
  </p:normalViewPr>
  <p:slideViewPr>
    <p:cSldViewPr snapToGrid="0">
      <p:cViewPr varScale="1">
        <p:scale>
          <a:sx n="114" d="100"/>
          <a:sy n="114" d="100"/>
        </p:scale>
        <p:origin x="102" y="32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48F971-BC2C-493C-B092-C036873EF3BC}" type="datetimeFigureOut">
              <a:rPr lang="de-DE" smtClean="0"/>
              <a:t>20.02.2015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F41206-9BB1-493A-9A9C-009930DF171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75402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F41206-9BB1-493A-9A9C-009930DF1713}" type="slidenum">
              <a:rPr lang="de-DE" smtClean="0"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855083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F41206-9BB1-493A-9A9C-009930DF1713}" type="slidenum">
              <a:rPr lang="de-DE" smtClean="0"/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198254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12BFC-4AB2-42CE-8CF4-6CD5588E5310}" type="datetime1">
              <a:rPr lang="de-DE" smtClean="0"/>
              <a:t>20.02.2015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http://www.freie-waehler-malsch.de/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F80CE-E0CA-418D-97EB-88620F2A86F1}" type="slidenum">
              <a:rPr lang="de-DE" smtClean="0"/>
              <a:t>‹Nr.›</a:t>
            </a:fld>
            <a:endParaRPr lang="de-DE" dirty="0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515705" y="581614"/>
            <a:ext cx="1838095" cy="70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87271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E90AD-F90F-46C8-925D-E313FDD3FBB0}" type="datetime1">
              <a:rPr lang="de-DE" smtClean="0"/>
              <a:t>20.02.2015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http://www.freie-waehler-malsch.de/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F80CE-E0CA-418D-97EB-88620F2A86F1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041882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8DDC0-2C6F-4E49-8B39-56DF06FE26A7}" type="datetime1">
              <a:rPr lang="de-DE" smtClean="0"/>
              <a:t>20.02.2015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http://www.freie-waehler-malsch.de/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F80CE-E0CA-418D-97EB-88620F2A86F1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50819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1661F-8B7A-4A21-B2BF-E65755FA42F3}" type="datetime1">
              <a:rPr lang="de-DE" smtClean="0"/>
              <a:t>20.02.2015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http://www.freie-waehler-malsch.de/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F80CE-E0CA-418D-97EB-88620F2A86F1}" type="slidenum">
              <a:rPr lang="de-DE" smtClean="0"/>
              <a:t>‹Nr.›</a:t>
            </a:fld>
            <a:endParaRPr lang="de-DE" dirty="0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515705" y="581614"/>
            <a:ext cx="1838095" cy="70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34715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3C102-1DB0-491F-8DF9-94B650518F49}" type="datetime1">
              <a:rPr lang="de-DE" smtClean="0"/>
              <a:t>20.02.2015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http://www.freie-waehler-malsch.de/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F80CE-E0CA-418D-97EB-88620F2A86F1}" type="slidenum">
              <a:rPr lang="de-DE" smtClean="0"/>
              <a:t>‹Nr.›</a:t>
            </a:fld>
            <a:endParaRPr lang="de-DE" dirty="0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515705" y="581614"/>
            <a:ext cx="1838095" cy="70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1846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365B9-8876-4BB2-9640-22C2B9021365}" type="datetime1">
              <a:rPr lang="de-DE" smtClean="0"/>
              <a:t>20.02.2015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http://www.freie-waehler-malsch.de/</a:t>
            </a: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F80CE-E0CA-418D-97EB-88620F2A86F1}" type="slidenum">
              <a:rPr lang="de-DE" smtClean="0"/>
              <a:t>‹Nr.›</a:t>
            </a:fld>
            <a:endParaRPr lang="de-DE" dirty="0"/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515705" y="581614"/>
            <a:ext cx="1838095" cy="70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1608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05599-5398-44FC-8A91-5CCC53CB401A}" type="datetime1">
              <a:rPr lang="de-DE" smtClean="0"/>
              <a:t>20.02.2015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http://www.freie-waehler-malsch.de/</a:t>
            </a:r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F80CE-E0CA-418D-97EB-88620F2A86F1}" type="slidenum">
              <a:rPr lang="de-DE" smtClean="0"/>
              <a:t>‹Nr.›</a:t>
            </a:fld>
            <a:endParaRPr lang="de-DE" dirty="0"/>
          </a:p>
        </p:txBody>
      </p:sp>
      <p:pic>
        <p:nvPicPr>
          <p:cNvPr id="11" name="Grafik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515705" y="581614"/>
            <a:ext cx="1838095" cy="70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72446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CAFCE-E7F6-484B-965E-B358772F8877}" type="datetime1">
              <a:rPr lang="de-DE" smtClean="0"/>
              <a:t>20.02.2015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http://www.freie-waehler-malsch.de/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F80CE-E0CA-418D-97EB-88620F2A86F1}" type="slidenum">
              <a:rPr lang="de-DE" smtClean="0"/>
              <a:t>‹Nr.›</a:t>
            </a:fld>
            <a:endParaRPr lang="de-DE" dirty="0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515705" y="581614"/>
            <a:ext cx="1838095" cy="70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383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B9C5F-9CB1-4A80-9002-01676935E5B7}" type="datetime1">
              <a:rPr lang="de-DE" smtClean="0"/>
              <a:t>20.02.2015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http://www.freie-waehler-malsch.de/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F80CE-E0CA-418D-97EB-88620F2A86F1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796688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4B9A2-22BD-4035-AEBD-CA9E41EB7F82}" type="datetime1">
              <a:rPr lang="de-DE" smtClean="0"/>
              <a:t>20.02.2015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http://www.freie-waehler-malsch.de/</a:t>
            </a: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F80CE-E0CA-418D-97EB-88620F2A86F1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536336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F6BDD-F6DE-4B51-BF5F-44FCBCC955C3}" type="datetime1">
              <a:rPr lang="de-DE" smtClean="0"/>
              <a:t>20.02.2015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http://www.freie-waehler-malsch.de/</a:t>
            </a: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F80CE-E0CA-418D-97EB-88620F2A86F1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098676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60FF29-DA4E-4CB8-9366-58F73A82C3BF}" type="datetime1">
              <a:rPr lang="de-DE" smtClean="0"/>
              <a:t>20.02.2015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 smtClean="0"/>
              <a:t>http://www.freie-waehler-malsch.de/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F80CE-E0CA-418D-97EB-88620F2A86F1}" type="slidenum">
              <a:rPr lang="de-DE" smtClean="0"/>
              <a:t>‹Nr.›</a:t>
            </a:fld>
            <a:endParaRPr lang="de-DE" dirty="0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515705" y="581614"/>
            <a:ext cx="1838095" cy="70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224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Haushalt 2015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Gemeinde Malsch</a:t>
            </a:r>
            <a:endParaRPr lang="de-DE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66202-7C6A-48A2-9637-29C2E6123B02}" type="datetime1">
              <a:rPr lang="de-DE" smtClean="0"/>
              <a:t>20.02.2015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http://www.freie-waehler-malsch.de/</a:t>
            </a:r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F80CE-E0CA-418D-97EB-88620F2A86F1}" type="slidenum">
              <a:rPr lang="de-DE" smtClean="0"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39893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Einnahmen</a:t>
            </a:r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http://www.freie-waehler-malsch.de/</a:t>
            </a:r>
            <a:endParaRPr lang="de-DE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0AF10-A184-4D40-8DA3-41D23EB447F8}" type="datetime1">
              <a:rPr lang="de-DE" smtClean="0"/>
              <a:t>20.02.2015</a:t>
            </a:fld>
            <a:endParaRPr lang="de-DE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F80CE-E0CA-418D-97EB-88620F2A86F1}" type="slidenum">
              <a:rPr lang="de-DE" smtClean="0"/>
              <a:t>2</a:t>
            </a:fld>
            <a:endParaRPr lang="de-DE" dirty="0"/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 rotWithShape="1">
          <a:blip r:embed="rId2"/>
          <a:srcRect t="11967"/>
          <a:stretch/>
        </p:blipFill>
        <p:spPr>
          <a:xfrm>
            <a:off x="838199" y="1690688"/>
            <a:ext cx="8828923" cy="4667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7581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Kostenblöcke</a:t>
            </a:r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http://www.freie-waehler-malsch.de/</a:t>
            </a:r>
            <a:endParaRPr lang="de-DE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0AF10-A184-4D40-8DA3-41D23EB447F8}" type="datetime1">
              <a:rPr lang="de-DE" smtClean="0"/>
              <a:t>20.02.2015</a:t>
            </a:fld>
            <a:endParaRPr lang="de-DE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F80CE-E0CA-418D-97EB-88620F2A86F1}" type="slidenum">
              <a:rPr lang="de-DE" smtClean="0"/>
              <a:t>3</a:t>
            </a:fld>
            <a:endParaRPr lang="de-DE" dirty="0"/>
          </a:p>
        </p:txBody>
      </p:sp>
      <p:pic>
        <p:nvPicPr>
          <p:cNvPr id="9" name="Grafik 8"/>
          <p:cNvPicPr/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4919" y="2017184"/>
            <a:ext cx="4572635" cy="2749550"/>
          </a:xfrm>
          <a:prstGeom prst="rect">
            <a:avLst/>
          </a:prstGeom>
          <a:noFill/>
        </p:spPr>
      </p:pic>
      <p:pic>
        <p:nvPicPr>
          <p:cNvPr id="10" name="Grafik 9"/>
          <p:cNvPicPr/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1494" y="2017184"/>
            <a:ext cx="4578350" cy="2749550"/>
          </a:xfrm>
          <a:prstGeom prst="rect">
            <a:avLst/>
          </a:prstGeom>
          <a:noFill/>
        </p:spPr>
      </p:pic>
      <p:pic>
        <p:nvPicPr>
          <p:cNvPr id="11" name="Grafik 10"/>
          <p:cNvPicPr/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7907" y="2017184"/>
            <a:ext cx="4578350" cy="2749550"/>
          </a:xfrm>
          <a:prstGeom prst="rect">
            <a:avLst/>
          </a:prstGeom>
          <a:noFill/>
        </p:spPr>
      </p:pic>
      <p:sp>
        <p:nvSpPr>
          <p:cNvPr id="12" name="Rechteck 11"/>
          <p:cNvSpPr/>
          <p:nvPr/>
        </p:nvSpPr>
        <p:spPr>
          <a:xfrm>
            <a:off x="1310920" y="1849341"/>
            <a:ext cx="16209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DE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Kindergärten</a:t>
            </a:r>
            <a:endParaRPr lang="de-DE" b="1" dirty="0"/>
          </a:p>
        </p:txBody>
      </p:sp>
      <p:sp>
        <p:nvSpPr>
          <p:cNvPr id="13" name="Rechteck 12"/>
          <p:cNvSpPr/>
          <p:nvPr/>
        </p:nvSpPr>
        <p:spPr>
          <a:xfrm>
            <a:off x="5489495" y="1849341"/>
            <a:ext cx="10823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DE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Schulen</a:t>
            </a:r>
            <a:endParaRPr lang="de-DE" b="1" dirty="0"/>
          </a:p>
        </p:txBody>
      </p:sp>
      <p:sp>
        <p:nvSpPr>
          <p:cNvPr id="14" name="Rechteck 13"/>
          <p:cNvSpPr/>
          <p:nvPr/>
        </p:nvSpPr>
        <p:spPr>
          <a:xfrm>
            <a:off x="9498501" y="1849341"/>
            <a:ext cx="8771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DE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Hallen</a:t>
            </a:r>
            <a:endParaRPr lang="de-DE" b="1" dirty="0"/>
          </a:p>
        </p:txBody>
      </p:sp>
      <p:sp>
        <p:nvSpPr>
          <p:cNvPr id="18" name="Rechteck 17"/>
          <p:cNvSpPr/>
          <p:nvPr/>
        </p:nvSpPr>
        <p:spPr>
          <a:xfrm>
            <a:off x="5322783" y="5432263"/>
            <a:ext cx="141577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DE" sz="40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380</a:t>
            </a:r>
            <a:r>
              <a:rPr lang="de-DE" sz="35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€</a:t>
            </a:r>
            <a:endParaRPr lang="de-DE" sz="3500" dirty="0"/>
          </a:p>
        </p:txBody>
      </p:sp>
      <p:sp>
        <p:nvSpPr>
          <p:cNvPr id="19" name="Rechteck 18"/>
          <p:cNvSpPr/>
          <p:nvPr/>
        </p:nvSpPr>
        <p:spPr>
          <a:xfrm>
            <a:off x="1628314" y="4736230"/>
            <a:ext cx="986168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DE" sz="25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197 €</a:t>
            </a:r>
            <a:endParaRPr lang="de-DE" sz="2500" dirty="0"/>
          </a:p>
        </p:txBody>
      </p:sp>
      <p:sp>
        <p:nvSpPr>
          <p:cNvPr id="20" name="Rechteck 19"/>
          <p:cNvSpPr/>
          <p:nvPr/>
        </p:nvSpPr>
        <p:spPr>
          <a:xfrm>
            <a:off x="5626551" y="4736230"/>
            <a:ext cx="808235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DE" sz="25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94 €</a:t>
            </a:r>
            <a:endParaRPr lang="de-DE" sz="2500" dirty="0"/>
          </a:p>
        </p:txBody>
      </p:sp>
      <p:sp>
        <p:nvSpPr>
          <p:cNvPr id="21" name="Rechteck 20"/>
          <p:cNvSpPr/>
          <p:nvPr/>
        </p:nvSpPr>
        <p:spPr>
          <a:xfrm>
            <a:off x="9532964" y="4731743"/>
            <a:ext cx="808235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DE" sz="25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89 €</a:t>
            </a:r>
            <a:endParaRPr lang="de-DE" sz="2500" dirty="0"/>
          </a:p>
        </p:txBody>
      </p:sp>
      <p:sp>
        <p:nvSpPr>
          <p:cNvPr id="16" name="Rechteck 15"/>
          <p:cNvSpPr/>
          <p:nvPr/>
        </p:nvSpPr>
        <p:spPr>
          <a:xfrm>
            <a:off x="7287230" y="5351686"/>
            <a:ext cx="2694970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DE" sz="50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5,5 M€</a:t>
            </a:r>
            <a:endParaRPr lang="de-DE" sz="5000" dirty="0"/>
          </a:p>
        </p:txBody>
      </p:sp>
    </p:spTree>
    <p:extLst>
      <p:ext uri="{BB962C8B-B14F-4D97-AF65-F5344CB8AC3E}">
        <p14:creationId xmlns:p14="http://schemas.microsoft.com/office/powerpoint/2010/main" val="3705188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8" grpId="0"/>
      <p:bldP spid="19" grpId="0"/>
      <p:bldP spid="20" grpId="0"/>
      <p:bldP spid="21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Projekte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Gemeinschaftsschule</a:t>
            </a:r>
            <a:endParaRPr lang="de-DE" dirty="0"/>
          </a:p>
          <a:p>
            <a:r>
              <a:rPr lang="de-DE" dirty="0" smtClean="0"/>
              <a:t>Brandschutz</a:t>
            </a:r>
          </a:p>
          <a:p>
            <a:r>
              <a:rPr lang="de-DE" dirty="0" smtClean="0"/>
              <a:t>Jugend- und Familienzentrum</a:t>
            </a:r>
          </a:p>
          <a:p>
            <a:r>
              <a:rPr lang="de-DE" dirty="0" smtClean="0"/>
              <a:t>Kindergärten</a:t>
            </a:r>
          </a:p>
          <a:p>
            <a:r>
              <a:rPr lang="de-DE" dirty="0" smtClean="0"/>
              <a:t>Straßen und Kanäle</a:t>
            </a:r>
          </a:p>
          <a:p>
            <a:r>
              <a:rPr lang="de-DE" dirty="0" smtClean="0"/>
              <a:t>Bandbreite</a:t>
            </a:r>
          </a:p>
          <a:p>
            <a:r>
              <a:rPr lang="de-DE" dirty="0" smtClean="0"/>
              <a:t>Hochwasser</a:t>
            </a:r>
          </a:p>
          <a:p>
            <a:r>
              <a:rPr lang="de-DE" dirty="0" smtClean="0"/>
              <a:t>Asyl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1661F-8B7A-4A21-B2BF-E65755FA42F3}" type="datetime1">
              <a:rPr lang="de-DE" smtClean="0"/>
              <a:t>20.02.2015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http://www.freie-waehler-malsch.de/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F80CE-E0CA-418D-97EB-88620F2A86F1}" type="slidenum">
              <a:rPr lang="de-DE" smtClean="0"/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27266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Konzepterstellung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Leben und Wohnen im Alter auch in den Ortsteilen</a:t>
            </a:r>
          </a:p>
          <a:p>
            <a:r>
              <a:rPr lang="de-DE" dirty="0" smtClean="0"/>
              <a:t>Energiekonzept für Malsch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=&gt; Gesamtgemeinde muss attraktiv bleiben</a:t>
            </a:r>
          </a:p>
          <a:p>
            <a:endParaRPr lang="de-DE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1661F-8B7A-4A21-B2BF-E65755FA42F3}" type="datetime1">
              <a:rPr lang="de-DE" smtClean="0"/>
              <a:t>20.02.2015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http://www.freie-waehler-malsch.de/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F80CE-E0CA-418D-97EB-88620F2A86F1}" type="slidenum">
              <a:rPr lang="de-DE" smtClean="0"/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27266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Projektsteuerung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Bachöffnung</a:t>
            </a:r>
          </a:p>
          <a:p>
            <a:r>
              <a:rPr lang="de-DE" dirty="0" smtClean="0"/>
              <a:t>Schwimmbadsanierung</a:t>
            </a:r>
          </a:p>
          <a:p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=&gt; Positive Effekte </a:t>
            </a:r>
            <a:r>
              <a:rPr lang="de-DE" dirty="0" smtClean="0"/>
              <a:t>auf Zeit </a:t>
            </a:r>
            <a:r>
              <a:rPr lang="de-DE" dirty="0" smtClean="0"/>
              <a:t>und Kosten</a:t>
            </a:r>
            <a:endParaRPr lang="de-DE" dirty="0"/>
          </a:p>
          <a:p>
            <a:endParaRPr lang="de-DE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1661F-8B7A-4A21-B2BF-E65755FA42F3}" type="datetime1">
              <a:rPr lang="de-DE" smtClean="0"/>
              <a:t>20.02.2015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http://www.freie-waehler-malsch.de/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F80CE-E0CA-418D-97EB-88620F2A86F1}" type="slidenum">
              <a:rPr lang="de-DE" smtClean="0"/>
              <a:t>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21789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Finanzierung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aktuelle Zinssituation günstig</a:t>
            </a:r>
          </a:p>
          <a:p>
            <a:r>
              <a:rPr lang="de-DE" dirty="0" smtClean="0"/>
              <a:t>Darlehen über komplette Dauer</a:t>
            </a:r>
          </a:p>
          <a:p>
            <a:r>
              <a:rPr lang="de-DE" dirty="0" smtClean="0"/>
              <a:t>Zins und Tilgung durch Einnahmen der Kiespacht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=&gt; kalkulierbare Größen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==&gt; stringente </a:t>
            </a:r>
            <a:r>
              <a:rPr lang="de-DE" smtClean="0"/>
              <a:t>Projektsteuerung </a:t>
            </a:r>
            <a:r>
              <a:rPr lang="de-DE" smtClean="0"/>
              <a:t>gefordert</a:t>
            </a:r>
            <a:endParaRPr lang="de-DE" dirty="0" smtClean="0"/>
          </a:p>
          <a:p>
            <a:endParaRPr lang="de-DE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1661F-8B7A-4A21-B2BF-E65755FA42F3}" type="datetime1">
              <a:rPr lang="de-DE" smtClean="0"/>
              <a:t>20.02.2015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http://www.freie-waehler-malsch.de/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F80CE-E0CA-418D-97EB-88620F2A86F1}" type="slidenum">
              <a:rPr lang="de-DE" smtClean="0"/>
              <a:t>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84586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Eigenbetrieb Wasserversorgung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Wasser </a:t>
            </a:r>
            <a:r>
              <a:rPr lang="de-DE" dirty="0" smtClean="0"/>
              <a:t>bleibt Daseinsvorsorgen 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1661F-8B7A-4A21-B2BF-E65755FA42F3}" type="datetime1">
              <a:rPr lang="de-DE" smtClean="0"/>
              <a:t>20.02.2015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http://www.freie-waehler-malsch.de/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F80CE-E0CA-418D-97EB-88620F2A86F1}" type="slidenum">
              <a:rPr lang="de-DE" smtClean="0"/>
              <a:t>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20473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139</Words>
  <Application>Microsoft Office PowerPoint</Application>
  <PresentationFormat>Breitbild</PresentationFormat>
  <Paragraphs>67</Paragraphs>
  <Slides>8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Haushalt 2015</vt:lpstr>
      <vt:lpstr>Einnahmen</vt:lpstr>
      <vt:lpstr>Kostenblöcke</vt:lpstr>
      <vt:lpstr>Projekte</vt:lpstr>
      <vt:lpstr>Konzepterstellung</vt:lpstr>
      <vt:lpstr>Projektsteuerung</vt:lpstr>
      <vt:lpstr>Finanzierung</vt:lpstr>
      <vt:lpstr>Eigenbetrieb Wasserversorgung</vt:lpstr>
    </vt:vector>
  </TitlesOfParts>
  <Company>CTDI GmbH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Haushalt 2015</dc:title>
  <dc:creator>Bechler, Markus</dc:creator>
  <cp:lastModifiedBy>Bechler, Markus</cp:lastModifiedBy>
  <cp:revision>18</cp:revision>
  <dcterms:created xsi:type="dcterms:W3CDTF">2015-02-04T10:23:08Z</dcterms:created>
  <dcterms:modified xsi:type="dcterms:W3CDTF">2015-02-20T11:16:11Z</dcterms:modified>
</cp:coreProperties>
</file>