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2" r:id="rId5"/>
    <p:sldId id="263" r:id="rId6"/>
    <p:sldId id="266" r:id="rId7"/>
    <p:sldId id="264" r:id="rId8"/>
    <p:sldId id="26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253" autoAdjust="0"/>
  </p:normalViewPr>
  <p:slideViewPr>
    <p:cSldViewPr snapToGrid="0">
      <p:cViewPr varScale="1">
        <p:scale>
          <a:sx n="114" d="100"/>
          <a:sy n="114" d="100"/>
        </p:scale>
        <p:origin x="102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8F971-BC2C-493C-B092-C036873EF3BC}" type="datetimeFigureOut">
              <a:rPr lang="de-DE" smtClean="0"/>
              <a:t>20.02.2015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41206-9BB1-493A-9A9C-009930DF17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540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41206-9BB1-493A-9A9C-009930DF1713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5508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41206-9BB1-493A-9A9C-009930DF1713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982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2BFC-4AB2-42CE-8CF4-6CD5588E5310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5705" y="581614"/>
            <a:ext cx="1838095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727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90AD-F90F-46C8-925D-E313FDD3FBB0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4188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DDC0-2C6F-4E49-8B39-56DF06FE26A7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081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5705" y="581614"/>
            <a:ext cx="1838095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471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C102-1DB0-491F-8DF9-94B650518F49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5705" y="581614"/>
            <a:ext cx="1838095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84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65B9-8876-4BB2-9640-22C2B9021365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5705" y="581614"/>
            <a:ext cx="1838095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160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599-5398-44FC-8A91-5CCC53CB401A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5705" y="581614"/>
            <a:ext cx="1838095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2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AFCE-E7F6-484B-965E-B358772F8877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5705" y="581614"/>
            <a:ext cx="1838095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9C5F-9CB1-4A80-9002-01676935E5B7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9668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B9A2-22BD-4035-AEBD-CA9E41EB7F82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3633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6BDD-F6DE-4B51-BF5F-44FCBCC955C3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9867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0FF29-DA4E-4CB8-9366-58F73A82C3BF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515705" y="581614"/>
            <a:ext cx="1838095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Haushalt 2015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Gemeinde Malsch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6202-7C6A-48A2-9637-29C2E6123B02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989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Einnahmen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0AF10-A184-4D40-8DA3-41D23EB447F8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2</a:t>
            </a:fld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/>
          <a:srcRect t="11967"/>
          <a:stretch/>
        </p:blipFill>
        <p:spPr>
          <a:xfrm>
            <a:off x="838199" y="1690688"/>
            <a:ext cx="8828923" cy="466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5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Kostenblöcke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0AF10-A184-4D40-8DA3-41D23EB447F8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3</a:t>
            </a:fld>
            <a:endParaRPr lang="de-DE" dirty="0"/>
          </a:p>
        </p:txBody>
      </p:sp>
      <p:pic>
        <p:nvPicPr>
          <p:cNvPr id="9" name="Grafik 8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919" y="2017184"/>
            <a:ext cx="4572635" cy="2749550"/>
          </a:xfrm>
          <a:prstGeom prst="rect">
            <a:avLst/>
          </a:prstGeom>
          <a:noFill/>
        </p:spPr>
      </p:pic>
      <p:pic>
        <p:nvPicPr>
          <p:cNvPr id="10" name="Grafik 9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494" y="2017184"/>
            <a:ext cx="4578350" cy="2749550"/>
          </a:xfrm>
          <a:prstGeom prst="rect">
            <a:avLst/>
          </a:prstGeom>
          <a:noFill/>
        </p:spPr>
      </p:pic>
      <p:pic>
        <p:nvPicPr>
          <p:cNvPr id="11" name="Grafik 10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907" y="2017184"/>
            <a:ext cx="4578350" cy="2749550"/>
          </a:xfrm>
          <a:prstGeom prst="rect">
            <a:avLst/>
          </a:prstGeom>
          <a:noFill/>
        </p:spPr>
      </p:pic>
      <p:sp>
        <p:nvSpPr>
          <p:cNvPr id="12" name="Rechteck 11"/>
          <p:cNvSpPr/>
          <p:nvPr/>
        </p:nvSpPr>
        <p:spPr>
          <a:xfrm>
            <a:off x="1310920" y="1849341"/>
            <a:ext cx="1620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Kindergärten</a:t>
            </a:r>
            <a:endParaRPr lang="de-DE" b="1" dirty="0"/>
          </a:p>
        </p:txBody>
      </p:sp>
      <p:sp>
        <p:nvSpPr>
          <p:cNvPr id="13" name="Rechteck 12"/>
          <p:cNvSpPr/>
          <p:nvPr/>
        </p:nvSpPr>
        <p:spPr>
          <a:xfrm>
            <a:off x="5489495" y="1849341"/>
            <a:ext cx="1082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Schulen</a:t>
            </a:r>
            <a:endParaRPr lang="de-DE" b="1" dirty="0"/>
          </a:p>
        </p:txBody>
      </p:sp>
      <p:sp>
        <p:nvSpPr>
          <p:cNvPr id="14" name="Rechteck 13"/>
          <p:cNvSpPr/>
          <p:nvPr/>
        </p:nvSpPr>
        <p:spPr>
          <a:xfrm>
            <a:off x="9498501" y="1849341"/>
            <a:ext cx="877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Hallen</a:t>
            </a:r>
            <a:endParaRPr lang="de-DE" b="1" dirty="0"/>
          </a:p>
        </p:txBody>
      </p:sp>
      <p:sp>
        <p:nvSpPr>
          <p:cNvPr id="18" name="Rechteck 17"/>
          <p:cNvSpPr/>
          <p:nvPr/>
        </p:nvSpPr>
        <p:spPr>
          <a:xfrm>
            <a:off x="5322783" y="5432263"/>
            <a:ext cx="14157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380</a:t>
            </a:r>
            <a:r>
              <a:rPr lang="de-DE" sz="35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€</a:t>
            </a:r>
            <a:endParaRPr lang="de-DE" sz="3500" dirty="0"/>
          </a:p>
        </p:txBody>
      </p:sp>
      <p:sp>
        <p:nvSpPr>
          <p:cNvPr id="19" name="Rechteck 18"/>
          <p:cNvSpPr/>
          <p:nvPr/>
        </p:nvSpPr>
        <p:spPr>
          <a:xfrm>
            <a:off x="1628314" y="4736230"/>
            <a:ext cx="98616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5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197 €</a:t>
            </a:r>
            <a:endParaRPr lang="de-DE" sz="2500" dirty="0"/>
          </a:p>
        </p:txBody>
      </p:sp>
      <p:sp>
        <p:nvSpPr>
          <p:cNvPr id="20" name="Rechteck 19"/>
          <p:cNvSpPr/>
          <p:nvPr/>
        </p:nvSpPr>
        <p:spPr>
          <a:xfrm>
            <a:off x="5626551" y="4736230"/>
            <a:ext cx="80823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5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94 €</a:t>
            </a:r>
            <a:endParaRPr lang="de-DE" sz="2500" dirty="0"/>
          </a:p>
        </p:txBody>
      </p:sp>
      <p:sp>
        <p:nvSpPr>
          <p:cNvPr id="21" name="Rechteck 20"/>
          <p:cNvSpPr/>
          <p:nvPr/>
        </p:nvSpPr>
        <p:spPr>
          <a:xfrm>
            <a:off x="9532964" y="4731743"/>
            <a:ext cx="80823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5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89 €</a:t>
            </a:r>
            <a:endParaRPr lang="de-DE" sz="2500" dirty="0"/>
          </a:p>
        </p:txBody>
      </p:sp>
      <p:sp>
        <p:nvSpPr>
          <p:cNvPr id="16" name="Rechteck 15"/>
          <p:cNvSpPr/>
          <p:nvPr/>
        </p:nvSpPr>
        <p:spPr>
          <a:xfrm>
            <a:off x="7287230" y="5351686"/>
            <a:ext cx="2694970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5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5,5 M€</a:t>
            </a:r>
            <a:endParaRPr lang="de-DE" sz="5000" dirty="0"/>
          </a:p>
        </p:txBody>
      </p:sp>
    </p:spTree>
    <p:extLst>
      <p:ext uri="{BB962C8B-B14F-4D97-AF65-F5344CB8AC3E}">
        <p14:creationId xmlns:p14="http://schemas.microsoft.com/office/powerpoint/2010/main" val="370518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19" grpId="0"/>
      <p:bldP spid="20" grpId="0"/>
      <p:bldP spid="21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Gemeinschaftsschule</a:t>
            </a:r>
            <a:endParaRPr lang="de-DE" dirty="0"/>
          </a:p>
          <a:p>
            <a:r>
              <a:rPr lang="de-DE" dirty="0" smtClean="0"/>
              <a:t>Brandschutz</a:t>
            </a:r>
          </a:p>
          <a:p>
            <a:r>
              <a:rPr lang="de-DE" dirty="0" smtClean="0"/>
              <a:t>Jugend- und Familienzentrum</a:t>
            </a:r>
          </a:p>
          <a:p>
            <a:r>
              <a:rPr lang="de-DE" dirty="0" smtClean="0"/>
              <a:t>Kindergärten</a:t>
            </a:r>
          </a:p>
          <a:p>
            <a:r>
              <a:rPr lang="de-DE" dirty="0" smtClean="0"/>
              <a:t>Straßen und Kanäle</a:t>
            </a:r>
          </a:p>
          <a:p>
            <a:r>
              <a:rPr lang="de-DE" dirty="0" smtClean="0"/>
              <a:t>Bandbreite</a:t>
            </a:r>
          </a:p>
          <a:p>
            <a:r>
              <a:rPr lang="de-DE" dirty="0" smtClean="0"/>
              <a:t>Hochwasser</a:t>
            </a:r>
          </a:p>
          <a:p>
            <a:r>
              <a:rPr lang="de-DE" dirty="0" smtClean="0"/>
              <a:t>Asyl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726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Konzepterstellung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Leben und Wohnen im Alter auch in den Ortsteilen</a:t>
            </a:r>
          </a:p>
          <a:p>
            <a:r>
              <a:rPr lang="de-DE" dirty="0" smtClean="0"/>
              <a:t>Energiekonzept für Malsch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=&gt; Gesamtgemeinde muss attraktiv bleiben</a:t>
            </a:r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72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Projektsteuerung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Bachöffnung</a:t>
            </a:r>
          </a:p>
          <a:p>
            <a:r>
              <a:rPr lang="de-DE" dirty="0" smtClean="0"/>
              <a:t>Schwimmbadsanierung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=&gt; Positive Effekte </a:t>
            </a:r>
            <a:r>
              <a:rPr lang="de-DE" dirty="0" smtClean="0"/>
              <a:t>auf Zeit </a:t>
            </a:r>
            <a:r>
              <a:rPr lang="de-DE" dirty="0" smtClean="0"/>
              <a:t>und Kosten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17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Finanzierung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aktuelle Zinssituation günstig</a:t>
            </a:r>
          </a:p>
          <a:p>
            <a:r>
              <a:rPr lang="de-DE" dirty="0" smtClean="0"/>
              <a:t>Darlehen über komplette Dauer</a:t>
            </a:r>
          </a:p>
          <a:p>
            <a:r>
              <a:rPr lang="de-DE" dirty="0" smtClean="0"/>
              <a:t>Zins und Tilgung durch Einnahmen der Kiespacht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=&gt; kalkulierbare Größen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==&gt; stringente </a:t>
            </a:r>
            <a:r>
              <a:rPr lang="de-DE" smtClean="0"/>
              <a:t>Projektsteuerung </a:t>
            </a:r>
            <a:r>
              <a:rPr lang="de-DE" smtClean="0"/>
              <a:t>gefordert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45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Eigenbetrieb Wasserversorgung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Wasser </a:t>
            </a:r>
            <a:r>
              <a:rPr lang="de-DE" dirty="0" smtClean="0"/>
              <a:t>bleibt Daseinsvorsorgen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20.02.2015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04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Breitbild</PresentationFormat>
  <Paragraphs>67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Haushalt 2015</vt:lpstr>
      <vt:lpstr>Einnahmen</vt:lpstr>
      <vt:lpstr>Kostenblöcke</vt:lpstr>
      <vt:lpstr>Projekte</vt:lpstr>
      <vt:lpstr>Konzepterstellung</vt:lpstr>
      <vt:lpstr>Projektsteuerung</vt:lpstr>
      <vt:lpstr>Finanzierung</vt:lpstr>
      <vt:lpstr>Eigenbetrieb Wasserversorgung</vt:lpstr>
    </vt:vector>
  </TitlesOfParts>
  <Company>CTDI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Haushalt 2015</dc:title>
  <dc:creator>Bechler, Markus</dc:creator>
  <cp:lastModifiedBy>Bechler, Markus</cp:lastModifiedBy>
  <cp:revision>18</cp:revision>
  <dcterms:created xsi:type="dcterms:W3CDTF">2015-02-04T10:23:08Z</dcterms:created>
  <dcterms:modified xsi:type="dcterms:W3CDTF">2015-02-20T11:16:11Z</dcterms:modified>
</cp:coreProperties>
</file>